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t/G1qHO8L/T/Jy2J3VmEzzW2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Clayton" userId="2624fb20-2d7f-43ae-a1cd-da7fd2f2aa04" providerId="ADAL" clId="{77016292-CB0D-401B-8C75-B76DBE0D77D7}"/>
    <pc:docChg chg="modMainMaster">
      <pc:chgData name="Hughes, Clayton" userId="2624fb20-2d7f-43ae-a1cd-da7fd2f2aa04" providerId="ADAL" clId="{77016292-CB0D-401B-8C75-B76DBE0D77D7}" dt="2023-04-20T14:33:56.925" v="9" actId="2696"/>
      <pc:docMkLst>
        <pc:docMk/>
      </pc:docMkLst>
      <pc:sldMasterChg chg="delSldLayout modSldLayout">
        <pc:chgData name="Hughes, Clayton" userId="2624fb20-2d7f-43ae-a1cd-da7fd2f2aa04" providerId="ADAL" clId="{77016292-CB0D-401B-8C75-B76DBE0D77D7}" dt="2023-04-20T14:33:56.925" v="9" actId="2696"/>
        <pc:sldMasterMkLst>
          <pc:docMk/>
          <pc:sldMasterMk cId="0" sldId="2147483648"/>
        </pc:sldMasterMkLst>
        <pc:sldLayoutChg chg="modSp mod">
          <pc:chgData name="Hughes, Clayton" userId="2624fb20-2d7f-43ae-a1cd-da7fd2f2aa04" providerId="ADAL" clId="{77016292-CB0D-401B-8C75-B76DBE0D77D7}" dt="2023-04-20T14:33:07.919" v="4" actId="20577"/>
          <pc:sldLayoutMkLst>
            <pc:docMk/>
            <pc:sldMasterMk cId="0" sldId="2147483648"/>
            <pc:sldLayoutMk cId="0" sldId="2147483649"/>
          </pc:sldLayoutMkLst>
          <pc:spChg chg="mod">
            <ac:chgData name="Hughes, Clayton" userId="2624fb20-2d7f-43ae-a1cd-da7fd2f2aa04" providerId="ADAL" clId="{77016292-CB0D-401B-8C75-B76DBE0D77D7}" dt="2023-04-20T14:33:07.919" v="4" actId="20577"/>
            <ac:spMkLst>
              <pc:docMk/>
              <pc:sldMasterMk cId="0" sldId="2147483648"/>
              <pc:sldLayoutMk cId="0" sldId="2147483649"/>
              <ac:spMk id="39" creationId="{00000000-0000-0000-0000-000000000000}"/>
            </ac:spMkLst>
          </pc:spChg>
        </pc:sldLayoutChg>
        <pc:sldLayoutChg chg="del">
          <pc:chgData name="Hughes, Clayton" userId="2624fb20-2d7f-43ae-a1cd-da7fd2f2aa04" providerId="ADAL" clId="{77016292-CB0D-401B-8C75-B76DBE0D77D7}" dt="2023-04-20T14:33:43.402" v="8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Hughes, Clayton" userId="2624fb20-2d7f-43ae-a1cd-da7fd2f2aa04" providerId="ADAL" clId="{77016292-CB0D-401B-8C75-B76DBE0D77D7}" dt="2023-04-20T14:33:34.246" v="7" actId="2696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Hughes, Clayton" userId="2624fb20-2d7f-43ae-a1cd-da7fd2f2aa04" providerId="ADAL" clId="{77016292-CB0D-401B-8C75-B76DBE0D77D7}" dt="2023-04-20T14:33:56.925" v="9" actId="2696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Hughes, Clayton" userId="2624fb20-2d7f-43ae-a1cd-da7fd2f2aa04" providerId="ADAL" clId="{77016292-CB0D-401B-8C75-B76DBE0D77D7}" dt="2023-04-20T14:33:20.441" v="5" actId="2696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Hughes, Clayton" userId="2624fb20-2d7f-43ae-a1cd-da7fd2f2aa04" providerId="ADAL" clId="{77016292-CB0D-401B-8C75-B76DBE0D77D7}" dt="2023-04-20T14:33:24.628" v="6" actId="2696"/>
          <pc:sldLayoutMkLst>
            <pc:docMk/>
            <pc:sldMasterMk cId="0" sldId="2147483648"/>
            <pc:sldLayoutMk cId="0" sldId="214748366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Config 1</c:v>
                </c:pt>
                <c:pt idx="1">
                  <c:v>Config 2</c:v>
                </c:pt>
                <c:pt idx="2">
                  <c:v>Config 3</c:v>
                </c:pt>
                <c:pt idx="3">
                  <c:v>Config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0.71212928930164698</c:v>
                </c:pt>
                <c:pt idx="1">
                  <c:v>0.71345045678144769</c:v>
                </c:pt>
                <c:pt idx="2">
                  <c:v>0.69032012402426091</c:v>
                </c:pt>
                <c:pt idx="3">
                  <c:v>0.66774533017626936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C-4600-8350-35C487D909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58991168"/>
        <c:axId val="2058989728"/>
      </c:barChart>
      <c:catAx>
        <c:axId val="205899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989728"/>
        <c:crosses val="autoZero"/>
        <c:auto val="1"/>
        <c:lblAlgn val="ctr"/>
        <c:lblOffset val="100"/>
        <c:noMultiLvlLbl val="0"/>
      </c:catAx>
      <c:valAx>
        <c:axId val="205898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99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0e454657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30e4546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f92f9289f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2f92f9289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White Title Slide">
  <p:cSld name="NM White Title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dk2">
              <a:alpha val="9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 amt="34000"/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dt" idx="10"/>
          </p:nvPr>
        </p:nvSpPr>
        <p:spPr>
          <a:xfrm>
            <a:off x="64951" y="6459789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0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10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10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10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Google Shape;35;p10"/>
          <p:cNvSpPr txBox="1"/>
          <p:nvPr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245" y="5673785"/>
            <a:ext cx="9399784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36794" y="5626954"/>
            <a:ext cx="564475" cy="1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99371" y="5595527"/>
            <a:ext cx="776320" cy="19488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0"/>
          <p:cNvSpPr txBox="1"/>
          <p:nvPr/>
        </p:nvSpPr>
        <p:spPr>
          <a:xfrm>
            <a:off x="10280342" y="5912353"/>
            <a:ext cx="183247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</a:t>
            </a:r>
            <a:r>
              <a:rPr lang="en-US" sz="6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multimission</a:t>
            </a:r>
            <a:r>
              <a:rPr lang="en-US" sz="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SAND20xxxxx</a:t>
            </a:r>
            <a:endParaRPr sz="10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 White">
  <p:cSld name="Custom Layout Whit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t="-16865" b="-2"/>
          <a:stretch/>
        </p:blipFill>
        <p:spPr>
          <a:xfrm rot="-5400000">
            <a:off x="8725899" y="3391897"/>
            <a:ext cx="6857999" cy="7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">
  <p:cSld name="Title and Content Whi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  <a:defRPr>
                <a:solidFill>
                  <a:srgbClr val="3A3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/>
          </a:blip>
          <a:srcRect t="-16865" b="-2"/>
          <a:stretch/>
        </p:blipFill>
        <p:spPr>
          <a:xfrm rot="-5400000">
            <a:off x="8725899" y="3391897"/>
            <a:ext cx="6857999" cy="7421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◦"/>
              <a:defRPr>
                <a:solidFill>
                  <a:schemeClr val="dk1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00"/>
              <a:buChar char="◦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◦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◦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 Title Slide">
  <p:cSld name="CA 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 amt="37000"/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rgbClr val="171616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1372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7762" y="5618701"/>
            <a:ext cx="562539" cy="1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99371" y="5587028"/>
            <a:ext cx="776320" cy="1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245" y="5664160"/>
            <a:ext cx="9399784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6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Section Title">
  <p:cSld name="NM Section 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 amt="33000"/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rgbClr val="171616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1372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4130696" y="5064546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7565" y="4893378"/>
            <a:ext cx="8264435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NM White Title Slide">
  <p:cSld name="1_NM White Title Slide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dk2">
              <a:alpha val="9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 amt="32000"/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700412" y="5306898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64951" y="6459789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D9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245" y="5673785"/>
            <a:ext cx="9399784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36794" y="5626954"/>
            <a:ext cx="564475" cy="1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99371" y="5595527"/>
            <a:ext cx="776320" cy="19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sz="6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M Section Title White">
  <p:cSld name="NM Section Title Whi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2">
            <a:alphaModFix amt="33000"/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4130696" y="5064546"/>
            <a:ext cx="6261331" cy="3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dt" idx="10"/>
          </p:nvPr>
        </p:nvSpPr>
        <p:spPr>
          <a:xfrm>
            <a:off x="64951" y="6488664"/>
            <a:ext cx="7242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ftr" idx="11"/>
          </p:nvPr>
        </p:nvSpPr>
        <p:spPr>
          <a:xfrm>
            <a:off x="3927565" y="6488664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333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960" y="4893378"/>
            <a:ext cx="8153043" cy="6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NTR"/>
              <a:buChar char="◦"/>
              <a:defRPr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Calibri"/>
              <a:buChar char="◦"/>
              <a:defRPr sz="2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Calibri"/>
              <a:buChar char="◦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Calibri"/>
              <a:buChar char="◦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64951" y="648591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13">
            <a:alphaModFix/>
          </a:blip>
          <a:srcRect t="-16865" b="-2"/>
          <a:stretch/>
        </p:blipFill>
        <p:spPr>
          <a:xfrm rot="-5400000">
            <a:off x="8725899" y="3391897"/>
            <a:ext cx="6857999" cy="7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 txBox="1"/>
          <p:nvPr/>
        </p:nvSpPr>
        <p:spPr>
          <a:xfrm>
            <a:off x="0" y="0"/>
            <a:ext cx="19272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[AMD Official Use Only - General]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intel.com/content/www/us/en/developer/articles/tool/pin-a-dynamic-binary-instrumentation-too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b-bar/riscv-mini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dirty="0"/>
              <a:t>ERAS: Enabling Integration of Real-World Intellectual Properties in Architectural Simulators</a:t>
            </a:r>
            <a:endParaRPr dirty="0"/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687681" y="5304394"/>
            <a:ext cx="8279201" cy="102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The SST and SACA Teams (Sandia, NC State)</a:t>
            </a:r>
          </a:p>
        </p:txBody>
      </p:sp>
      <p:sp>
        <p:nvSpPr>
          <p:cNvPr id="191" name="Google Shape;191;p1"/>
          <p:cNvSpPr txBox="1">
            <a:spLocks noGrp="1"/>
          </p:cNvSpPr>
          <p:nvPr>
            <p:ph type="sldNum" idx="4294967295"/>
          </p:nvPr>
        </p:nvSpPr>
        <p:spPr>
          <a:xfrm>
            <a:off x="0" y="6459538"/>
            <a:ext cx="419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1"/>
          <p:cNvSpPr txBox="1">
            <a:spLocks noGrp="1"/>
          </p:cNvSpPr>
          <p:nvPr>
            <p:ph type="ftr" idx="11"/>
          </p:nvPr>
        </p:nvSpPr>
        <p:spPr>
          <a:xfrm>
            <a:off x="7565572" y="6459789"/>
            <a:ext cx="262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ISPASS 2023 TUTORIAL</a:t>
            </a:r>
            <a:endParaRPr/>
          </a:p>
        </p:txBody>
      </p:sp>
      <p:pic>
        <p:nvPicPr>
          <p:cNvPr id="1026" name="Picture 2" descr="Logo :: NC State Brand">
            <a:extLst>
              <a:ext uri="{FF2B5EF4-FFF2-40B4-BE49-F238E27FC236}">
                <a16:creationId xmlns:a16="http://schemas.microsoft.com/office/drawing/2014/main" id="{8E7CB387-5770-D3E6-32EB-2193005C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802680"/>
            <a:ext cx="2071340" cy="10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0e454657b_0_1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18" name="Google Shape;318;g230e454657b_0_1"/>
          <p:cNvSpPr txBox="1"/>
          <p:nvPr/>
        </p:nvSpPr>
        <p:spPr>
          <a:xfrm>
            <a:off x="779798" y="160453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Gill Sans"/>
                <a:ea typeface="Gill Sans"/>
                <a:cs typeface="Gill Sans"/>
                <a:sym typeface="Gill Sans"/>
              </a:rPr>
              <a:t>Parser Input Requirements</a:t>
            </a:r>
            <a:endParaRPr/>
          </a:p>
        </p:txBody>
      </p:sp>
      <p:pic>
        <p:nvPicPr>
          <p:cNvPr id="319" name="Google Shape;319;g230e454657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265" y="1376737"/>
            <a:ext cx="4705564" cy="45054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30e454657b_0_1"/>
          <p:cNvSpPr txBox="1"/>
          <p:nvPr/>
        </p:nvSpPr>
        <p:spPr>
          <a:xfrm>
            <a:off x="64951" y="1087903"/>
            <a:ext cx="72765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Osseous</a:t>
            </a:r>
            <a:r>
              <a:rPr lang="en-U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APIs 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6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Port 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 and </a:t>
            </a:r>
            <a:r>
              <a:rPr lang="en-US" sz="16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wrapper code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spec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1" dirty="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lock Handlers – 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Calls eval() that is clocked each cycle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memHandler</a:t>
            </a: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APIs generating &amp; serving mem requests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Memory manager 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Address translations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Event Handlers (e.g., interface handlers of </a:t>
            </a: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AXI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2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Element information (SST_ELI_*)</a:t>
            </a:r>
          </a:p>
          <a:p>
            <a:pPr marL="742950" lvl="3" indent="273050" algn="just">
              <a:spcBef>
                <a:spcPts val="1200"/>
              </a:spcBef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SST Parameters, Statistics, additional ports, slots</a:t>
            </a:r>
          </a:p>
          <a:p>
            <a:pPr marL="742950" lvl="3" indent="273050" algn="just">
              <a:spcBef>
                <a:spcPts val="1200"/>
              </a:spcBef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parameters from Python Config file</a:t>
            </a:r>
            <a:endParaRPr sz="2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Boilerplate code (</a:t>
            </a:r>
            <a:r>
              <a:rPr lang="en-US" sz="2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(), setup(), finish() APIs) </a:t>
            </a:r>
          </a:p>
          <a:p>
            <a:pPr marL="742950" lvl="2" indent="273050" algn="just">
              <a:spcBef>
                <a:spcPts val="1200"/>
              </a:spcBef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Initialize or load test vector/binary files</a:t>
            </a:r>
          </a:p>
          <a:p>
            <a:pPr marL="742950" lvl="2" indent="273050" algn="just">
              <a:spcBef>
                <a:spcPts val="1200"/>
              </a:spcBef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Creating testbench consumed as x86 binary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3BDCB-44A4-BB19-92C3-04770914FCF6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0499" y="1808252"/>
            <a:ext cx="7070372" cy="355556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748253" y="160453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Input Stimulus</a:t>
            </a:r>
            <a:endParaRPr/>
          </a:p>
        </p:txBody>
      </p:sp>
      <p:sp>
        <p:nvSpPr>
          <p:cNvPr id="2" name="Google Shape;320;g230e454657b_0_1">
            <a:extLst>
              <a:ext uri="{FF2B5EF4-FFF2-40B4-BE49-F238E27FC236}">
                <a16:creationId xmlns:a16="http://schemas.microsoft.com/office/drawing/2014/main" id="{60C2E7BC-8D79-E5EA-28F7-35616A5A492D}"/>
              </a:ext>
            </a:extLst>
          </p:cNvPr>
          <p:cNvSpPr txBox="1"/>
          <p:nvPr/>
        </p:nvSpPr>
        <p:spPr>
          <a:xfrm>
            <a:off x="64951" y="1087903"/>
            <a:ext cx="4918015" cy="53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Testbench/</a:t>
            </a:r>
            <a:r>
              <a:rPr lang="en-US" sz="24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x86</a:t>
            </a:r>
            <a:r>
              <a:rPr lang="en-U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binary or mem loadable </a:t>
            </a:r>
            <a:r>
              <a:rPr lang="en-US" sz="24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Hex</a:t>
            </a:r>
            <a:r>
              <a:rPr lang="en-U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RTL Simulation requires input stimulus</a:t>
            </a:r>
            <a:endParaRPr sz="2000" b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TestBench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update RTL signals are written in C and compiled using </a:t>
            </a:r>
            <a:r>
              <a:rPr lang="en-US" sz="2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gcc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 g++</a:t>
            </a:r>
            <a:endParaRPr sz="2000" b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 APIs to offload computation to RTL model are created (e.g. </a:t>
            </a:r>
            <a:r>
              <a:rPr lang="en-US" sz="20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start_RTL_sim</a:t>
            </a: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(), </a:t>
            </a:r>
            <a:r>
              <a:rPr lang="en-US" sz="20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update_RTL_sig</a:t>
            </a:r>
            <a:r>
              <a:rPr lang="en-US" sz="20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()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42950" marR="0" lvl="1" indent="-2730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Independent RTL requires loading Hex file to </a:t>
            </a:r>
            <a:r>
              <a:rPr lang="en-US" sz="2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memHierarchy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(e.g. RISC-V CPU)</a:t>
            </a:r>
            <a:endParaRPr sz="2000" b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76E5FA3-1BFF-6D6B-E6F2-4A6D8EF07917}"/>
              </a:ext>
            </a:extLst>
          </p:cNvPr>
          <p:cNvSpPr txBox="1">
            <a:spLocks/>
          </p:cNvSpPr>
          <p:nvPr/>
        </p:nvSpPr>
        <p:spPr>
          <a:xfrm>
            <a:off x="3684598" y="652728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Overview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Motivation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Framework Highlight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Parser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E2100"/>
                </a:solidFill>
              </a:rPr>
              <a:t>Handlers</a:t>
            </a:r>
            <a:endParaRPr sz="2800" b="1">
              <a:solidFill>
                <a:srgbClr val="7E2100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Summary</a:t>
            </a:r>
            <a:endParaRPr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Future Work	</a:t>
            </a:r>
            <a:r>
              <a:rPr lang="en-US" b="1">
                <a:solidFill>
                  <a:schemeClr val="accent4"/>
                </a:solidFill>
              </a:rPr>
              <a:t>	</a:t>
            </a:r>
            <a:r>
              <a:rPr lang="en-US"/>
              <a:t>		</a:t>
            </a:r>
            <a:endParaRPr i="1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AC222E-466D-18AA-6962-964A0917A11C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48253" y="160453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Handlers</a:t>
            </a:r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597363" y="1187468"/>
            <a:ext cx="10693935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Establish Link between SST world and C-model supported interfaces/ interconnect for inter-component communication.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Autogenerated code invoked by the parser on demand.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Handler records transaction statistics to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performance impacts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 b="0" i="1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401BC6-8ADA-8C8C-A488-765B8FDA9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41" y="2722206"/>
            <a:ext cx="5928189" cy="39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3750E-7CE6-781E-E0BF-23B0DA7E0C6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3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Overview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Motivation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Framework Highlight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Parser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Handlers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7E2100"/>
                </a:solidFill>
              </a:rPr>
              <a:t>Summary</a:t>
            </a:r>
            <a:endParaRPr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Future Work	</a:t>
            </a:r>
            <a:r>
              <a:rPr lang="en-US" b="1">
                <a:solidFill>
                  <a:schemeClr val="accent4"/>
                </a:solidFill>
              </a:rPr>
              <a:t>	</a:t>
            </a:r>
            <a:r>
              <a:rPr lang="en-US"/>
              <a:t>		</a:t>
            </a:r>
            <a:endParaRPr i="1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13A709F-B0DE-5BF4-96D0-BE9F6D797AF4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748253" y="160453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274649" y="1508107"/>
            <a:ext cx="110823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Quick and seamless integration of low-level detailed simulation with highly modular, parallelizable architectural simulator such as SST facilitate: 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 evaluation of performance impact of designed IP on abstract high level architecture models.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System level study of detailed simulation to incorporate early design changes.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space exploration driven by real world IP constraints.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Save significant efforts in modelling architectural components through exploiting reusability of existing models in SST.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1D1C4F-4895-AE4C-C223-C5A90AE36207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39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Overview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Motivation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Framework Highlight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Parser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Handlers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Summary</a:t>
            </a:r>
            <a:endParaRPr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7E2100"/>
                </a:solidFill>
              </a:rPr>
              <a:t>Future Work	</a:t>
            </a:r>
            <a:r>
              <a:rPr lang="en-US" b="1">
                <a:solidFill>
                  <a:srgbClr val="7E2100"/>
                </a:solidFill>
              </a:rPr>
              <a:t>	</a:t>
            </a:r>
            <a:r>
              <a:rPr lang="en-US">
                <a:solidFill>
                  <a:srgbClr val="7E2100"/>
                </a:solidFill>
              </a:rPr>
              <a:t>		</a:t>
            </a:r>
            <a:endParaRPr i="1">
              <a:solidFill>
                <a:srgbClr val="7E2100"/>
              </a:solidFill>
            </a:endParaRPr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E3D58F-3831-A90A-6180-5E55B12B9C6D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748253" y="160453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4275726"/>
            <a:ext cx="5616256" cy="130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9723" y="1275346"/>
            <a:ext cx="4952923" cy="17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351701" y="1461475"/>
            <a:ext cx="64149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Instantiate and interface multiple Osseus components.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Take out the dependency on existing SST cores (e.g. </a:t>
            </a:r>
            <a:r>
              <a:rPr lang="en-US" sz="2400" i="1" u="sng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Ariel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to run system-level simulation with </a:t>
            </a:r>
            <a:r>
              <a:rPr lang="en-US" sz="240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Osseous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7A30F-D68C-EF16-8BBA-86E43A9F41FD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0709353" cy="5080827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Example 1: Counter circuit</a:t>
            </a:r>
            <a:r>
              <a:rPr lang="en-US" dirty="0"/>
              <a:t>				</a:t>
            </a:r>
          </a:p>
          <a:p>
            <a:pPr lvl="1"/>
            <a:r>
              <a:rPr lang="en-US" dirty="0"/>
              <a:t>Workflow and test setup</a:t>
            </a:r>
          </a:p>
          <a:p>
            <a:pPr lvl="1"/>
            <a:r>
              <a:rPr lang="en-US" dirty="0"/>
              <a:t>Verilog vs SST testbench</a:t>
            </a:r>
          </a:p>
          <a:p>
            <a:r>
              <a:rPr lang="en-US" b="1" dirty="0">
                <a:solidFill>
                  <a:schemeClr val="accent4"/>
                </a:solidFill>
              </a:rPr>
              <a:t>Example 2: RISCV-Mini  	</a:t>
            </a:r>
            <a:r>
              <a:rPr lang="en-US" dirty="0"/>
              <a:t>	</a:t>
            </a:r>
            <a:endParaRPr lang="en-US" i="1" dirty="0"/>
          </a:p>
          <a:p>
            <a:pPr lvl="1"/>
            <a:r>
              <a:rPr lang="en-US" dirty="0"/>
              <a:t>AXI Handler</a:t>
            </a:r>
          </a:p>
          <a:p>
            <a:pPr lvl="1"/>
            <a:r>
              <a:rPr lang="en-US" dirty="0"/>
              <a:t>Design space exploration use case		</a:t>
            </a:r>
            <a:endParaRPr lang="en-US" i="1" dirty="0"/>
          </a:p>
          <a:p>
            <a:r>
              <a:rPr lang="en-US" b="1" dirty="0">
                <a:solidFill>
                  <a:schemeClr val="accent4"/>
                </a:solidFill>
              </a:rPr>
              <a:t>Summary				</a:t>
            </a:r>
            <a:r>
              <a:rPr lang="en-US" dirty="0"/>
              <a:t>		</a:t>
            </a:r>
            <a:endParaRPr lang="en-US" i="1" dirty="0"/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A813168-3128-35EA-AA59-97C251AEED95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95386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0F4C-7025-22BA-3805-5E41520A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Workflow and test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F118-A6A7-43D3-48E1-E79597B17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95DCBC-8C2D-0EAE-7E8B-7157235B90C5}"/>
              </a:ext>
            </a:extLst>
          </p:cNvPr>
          <p:cNvSpPr txBox="1">
            <a:spLocks/>
          </p:cNvSpPr>
          <p:nvPr/>
        </p:nvSpPr>
        <p:spPr>
          <a:xfrm>
            <a:off x="720647" y="924314"/>
            <a:ext cx="3587193" cy="5216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dirty="0"/>
              <a:t>The Verilog/Chisel model of the design is translated to FIRRTL which is then used to generate the C-model using Essent</a:t>
            </a:r>
            <a:r>
              <a:rPr lang="en-US" sz="1900" baseline="30000" dirty="0">
                <a:latin typeface="+mn-lt"/>
              </a:rPr>
              <a:t>1</a:t>
            </a:r>
            <a:endParaRPr lang="en-US" sz="1900" dirty="0"/>
          </a:p>
          <a:p>
            <a:pPr algn="just"/>
            <a:r>
              <a:rPr lang="en-US" sz="1900" dirty="0"/>
              <a:t>The testbench is a C file which is compiled to a x86 binary and executed by Ariel CPU using PIN tool</a:t>
            </a:r>
            <a:r>
              <a:rPr lang="en-US" sz="1900" baseline="30000" dirty="0"/>
              <a:t>2</a:t>
            </a:r>
            <a:r>
              <a:rPr lang="en-US" sz="1900" dirty="0"/>
              <a:t>.</a:t>
            </a:r>
          </a:p>
          <a:p>
            <a:pPr algn="just"/>
            <a:r>
              <a:rPr lang="en-US" sz="1900" dirty="0"/>
              <a:t>The Ariel CPU writes the signal values received from the testbench to the </a:t>
            </a:r>
            <a:r>
              <a:rPr lang="en-US" sz="1900" dirty="0" err="1"/>
              <a:t>Memhierarchy</a:t>
            </a:r>
            <a:r>
              <a:rPr lang="en-US" sz="1900" dirty="0"/>
              <a:t> and notifies the DUT.</a:t>
            </a:r>
          </a:p>
          <a:p>
            <a:pPr algn="just"/>
            <a:r>
              <a:rPr lang="en-US" sz="1900" dirty="0"/>
              <a:t>The DUT fetches the latest signal values from the </a:t>
            </a:r>
            <a:r>
              <a:rPr lang="en-US" sz="1900" dirty="0" err="1"/>
              <a:t>Memhierarchy</a:t>
            </a:r>
            <a:r>
              <a:rPr lang="en-US" sz="1900" dirty="0"/>
              <a:t> and executes for cycles as determined by the testbench. </a:t>
            </a:r>
          </a:p>
          <a:p>
            <a:pPr algn="just"/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F0463-3D90-9E71-45A0-49056217181C}"/>
              </a:ext>
            </a:extLst>
          </p:cNvPr>
          <p:cNvSpPr txBox="1"/>
          <p:nvPr/>
        </p:nvSpPr>
        <p:spPr>
          <a:xfrm>
            <a:off x="6910226" y="5944905"/>
            <a:ext cx="4561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1: ERAS framework workflow and test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16A41-B638-FA9B-E2B3-FFFFA80DA272}"/>
              </a:ext>
            </a:extLst>
          </p:cNvPr>
          <p:cNvSpPr txBox="1"/>
          <p:nvPr/>
        </p:nvSpPr>
        <p:spPr>
          <a:xfrm>
            <a:off x="720647" y="5867961"/>
            <a:ext cx="4822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1: S. Beamer, "A Case for Accelerating Software RTL Simulation," in IEEE Micro, vol. 40, no. 4, pp. 112-119, 1 July-Aug. 2020, </a:t>
            </a:r>
            <a:r>
              <a:rPr lang="en-US" sz="1200" dirty="0" err="1"/>
              <a:t>doi</a:t>
            </a:r>
            <a:r>
              <a:rPr lang="en-US" sz="1200" dirty="0"/>
              <a:t>: 10.1109/MM.2020.2997639.</a:t>
            </a:r>
          </a:p>
          <a:p>
            <a:r>
              <a:rPr lang="en-US" sz="1200" dirty="0"/>
              <a:t>2: </a:t>
            </a:r>
            <a:r>
              <a:rPr lang="en-US" sz="1200" dirty="0">
                <a:hlinkClick r:id="rId2"/>
              </a:rPr>
              <a:t>Pin - A Dynamic Binary Instrumentation Tool (intel.com)</a:t>
            </a:r>
            <a:endParaRPr lang="en-US" sz="1200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D8737BC-7451-60BC-9AC8-1DD774F1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3297"/>
            <a:ext cx="7405344" cy="467140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9C8B15C-C0E0-EC87-1D05-89C6CE9BC94A}"/>
              </a:ext>
            </a:extLst>
          </p:cNvPr>
          <p:cNvSpPr txBox="1">
            <a:spLocks/>
          </p:cNvSpPr>
          <p:nvPr/>
        </p:nvSpPr>
        <p:spPr>
          <a:xfrm>
            <a:off x="3684598" y="652728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6664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2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990000"/>
                </a:solidFill>
              </a:rPr>
              <a:t>Overview</a:t>
            </a:r>
            <a:endParaRPr sz="2800" b="1" dirty="0">
              <a:solidFill>
                <a:srgbClr val="990000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Motivation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Framework Highlight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Parser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Handlers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Summary</a:t>
            </a:r>
            <a:endParaRPr dirty="0"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Future Work	</a:t>
            </a:r>
            <a:r>
              <a:rPr lang="en-US" b="1" dirty="0">
                <a:solidFill>
                  <a:schemeClr val="accent4"/>
                </a:solidFill>
              </a:rPr>
              <a:t>	</a:t>
            </a:r>
            <a:r>
              <a:rPr lang="en-US" dirty="0"/>
              <a:t>		</a:t>
            </a:r>
            <a:endParaRPr i="1" dirty="0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 dirty="0"/>
          </a:p>
        </p:txBody>
      </p:sp>
      <p:sp>
        <p:nvSpPr>
          <p:cNvPr id="200" name="Google Shape;200;p2"/>
          <p:cNvSpPr txBox="1">
            <a:spLocks noGrp="1"/>
          </p:cNvSpPr>
          <p:nvPr>
            <p:ph type="ftr" idx="11"/>
          </p:nvPr>
        </p:nvSpPr>
        <p:spPr>
          <a:xfrm>
            <a:off x="3686187" y="6505510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340D-C6F3-9AE2-87DC-3FF2F731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Counter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F99D-91E6-95E8-5330-50DF5690B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AEBA6-97E9-1DC7-9C5F-A4BBC906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0564"/>
            <a:ext cx="4003752" cy="1818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31358-CEDC-02F1-8ABE-E12966DB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8" y="897512"/>
            <a:ext cx="3498165" cy="2912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A0468-5EEE-C48A-3B41-70EF19C3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8" y="4360482"/>
            <a:ext cx="5609538" cy="18446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91001-5CCC-1A92-B56A-2603FFE6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216" y="876722"/>
            <a:ext cx="2500967" cy="313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57390F-F6EA-6D17-C11E-CD634AB0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63" y="2394423"/>
            <a:ext cx="2691252" cy="35697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7E271B-7EFD-0CC6-712C-C776A755C867}"/>
              </a:ext>
            </a:extLst>
          </p:cNvPr>
          <p:cNvSpPr txBox="1"/>
          <p:nvPr/>
        </p:nvSpPr>
        <p:spPr>
          <a:xfrm>
            <a:off x="1117601" y="372868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3: Chisel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8187B-0BD1-0FDA-B9FE-5CA46635E149}"/>
              </a:ext>
            </a:extLst>
          </p:cNvPr>
          <p:cNvSpPr txBox="1"/>
          <p:nvPr/>
        </p:nvSpPr>
        <p:spPr>
          <a:xfrm>
            <a:off x="5364481" y="3957470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4: Verilog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07D79E-76CD-9F56-2955-53464B3CD530}"/>
              </a:ext>
            </a:extLst>
          </p:cNvPr>
          <p:cNvSpPr txBox="1"/>
          <p:nvPr/>
        </p:nvSpPr>
        <p:spPr>
          <a:xfrm>
            <a:off x="2367281" y="6189662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5: FIRRTL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075BC-BDB1-9F6D-2F70-8245EF572E3F}"/>
              </a:ext>
            </a:extLst>
          </p:cNvPr>
          <p:cNvSpPr txBox="1"/>
          <p:nvPr/>
        </p:nvSpPr>
        <p:spPr>
          <a:xfrm>
            <a:off x="8991600" y="5964166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6: C-model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67BDC-2002-A71E-1C12-2329E740C1F0}"/>
              </a:ext>
            </a:extLst>
          </p:cNvPr>
          <p:cNvSpPr txBox="1"/>
          <p:nvPr/>
        </p:nvSpPr>
        <p:spPr>
          <a:xfrm>
            <a:off x="8701569" y="179968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2: Circuit design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5EDB-FE30-9E27-1D12-D96A3AB3453F}"/>
              </a:ext>
            </a:extLst>
          </p:cNvPr>
          <p:cNvSpPr/>
          <p:nvPr/>
        </p:nvSpPr>
        <p:spPr>
          <a:xfrm>
            <a:off x="6885841" y="5098657"/>
            <a:ext cx="861195" cy="5905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Essent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5A535C8C-D265-0D0C-CECA-B37458C25FB9}"/>
              </a:ext>
            </a:extLst>
          </p:cNvPr>
          <p:cNvSpPr/>
          <p:nvPr/>
        </p:nvSpPr>
        <p:spPr>
          <a:xfrm rot="5400000">
            <a:off x="6228450" y="5166787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2A346B25-62C1-47E9-33CB-7D930DA723F6}"/>
              </a:ext>
            </a:extLst>
          </p:cNvPr>
          <p:cNvSpPr/>
          <p:nvPr/>
        </p:nvSpPr>
        <p:spPr>
          <a:xfrm rot="5400000">
            <a:off x="7895805" y="5166786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9947BF7-9878-4B16-D134-57CF00542FDD}"/>
              </a:ext>
            </a:extLst>
          </p:cNvPr>
          <p:cNvSpPr/>
          <p:nvPr/>
        </p:nvSpPr>
        <p:spPr>
          <a:xfrm rot="10800000">
            <a:off x="2542710" y="4025802"/>
            <a:ext cx="486454" cy="471741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EEA7C6C-33DA-789A-9075-AADA66E3BFE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3133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340D-C6F3-9AE2-87DC-3FF2F731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Test bench in Verilog and SST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F99D-91E6-95E8-5330-50DF5690B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C43625-53F2-48A0-BDBD-DF28F852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95" y="810728"/>
            <a:ext cx="2409811" cy="4229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793AFC-ED0E-6153-C4F1-96D6D0DE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942" y="1101791"/>
            <a:ext cx="2502766" cy="391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5252D8-8AC6-E915-95DB-0B824F20EA4A}"/>
              </a:ext>
            </a:extLst>
          </p:cNvPr>
          <p:cNvSpPr txBox="1"/>
          <p:nvPr/>
        </p:nvSpPr>
        <p:spPr>
          <a:xfrm>
            <a:off x="7935410" y="5064141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9: SST test 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0F3E-93A5-C991-D079-8E7A4ABA71DE}"/>
              </a:ext>
            </a:extLst>
          </p:cNvPr>
          <p:cNvSpPr txBox="1"/>
          <p:nvPr/>
        </p:nvSpPr>
        <p:spPr>
          <a:xfrm>
            <a:off x="4544942" y="5039844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8: Verilog testbench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43F8C-5F46-9F48-40D5-7F7591E3E5DD}"/>
              </a:ext>
            </a:extLst>
          </p:cNvPr>
          <p:cNvSpPr txBox="1"/>
          <p:nvPr/>
        </p:nvSpPr>
        <p:spPr>
          <a:xfrm>
            <a:off x="7102078" y="755652"/>
            <a:ext cx="46638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Updated </a:t>
            </a:r>
            <a:r>
              <a:rPr lang="en-US" sz="1000" dirty="0" err="1">
                <a:latin typeface="Gill Sans MT" panose="020B0502020104020203" pitchFamily="34" charset="0"/>
              </a:rPr>
              <a:t>Rtl</a:t>
            </a:r>
            <a:r>
              <a:rPr lang="en-US" sz="1000" dirty="0">
                <a:latin typeface="Gill Sans MT" panose="020B0502020104020203" pitchFamily="34" charset="0"/>
              </a:rPr>
              <a:t> Params is: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-&gt;sim cycles: 4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</a:t>
            </a:r>
            <a:r>
              <a:rPr lang="en-US" sz="1000" dirty="0" err="1">
                <a:latin typeface="Gill Sans MT" panose="020B0502020104020203" pitchFamily="34" charset="0"/>
              </a:rPr>
              <a:t>inp</a:t>
            </a:r>
            <a:r>
              <a:rPr lang="en-US" sz="1000" dirty="0">
                <a:latin typeface="Gill Sans MT" panose="020B0502020104020203" pitchFamily="34" charset="0"/>
              </a:rPr>
              <a:t>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ctrl: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0x0&lt;U1&gt;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0x1&lt;U4&gt;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0x00&lt;U8&gt;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0x01&lt;U8&gt;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0x02&lt;U8&gt;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Performing update on RTL params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Store to mem called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Store to mem finished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0x03</a:t>
            </a:r>
            <a:r>
              <a:rPr lang="en-US" sz="1000" dirty="0">
                <a:latin typeface="Gill Sans MT" panose="020B0502020104020203" pitchFamily="34" charset="0"/>
              </a:rPr>
              <a:t>&lt;U8&gt;</a:t>
            </a:r>
            <a:r>
              <a:rPr lang="en-US" sz="1000" dirty="0" err="1">
                <a:latin typeface="Gill Sans MT" panose="020B0502020104020203" pitchFamily="34" charset="0"/>
              </a:rPr>
              <a:t>ArielComponent</a:t>
            </a:r>
            <a:r>
              <a:rPr lang="en-US" sz="1000" dirty="0">
                <a:latin typeface="Gill Sans MT" panose="020B0502020104020203" pitchFamily="34" charset="0"/>
              </a:rPr>
              <a:t>[arielcore.cc:1539:processNextEvent]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ArielRTLEvent</a:t>
            </a:r>
            <a:r>
              <a:rPr lang="en-US" sz="1000" dirty="0">
                <a:latin typeface="Gill Sans MT" panose="020B0502020104020203" pitchFamily="34" charset="0"/>
              </a:rPr>
              <a:t> is being </a:t>
            </a:r>
            <a:r>
              <a:rPr lang="en-US" sz="1000" dirty="0" err="1">
                <a:latin typeface="Gill Sans MT" panose="020B0502020104020203" pitchFamily="34" charset="0"/>
              </a:rPr>
              <a:t>issuedRtlmodel-rtlaximodel</a:t>
            </a:r>
            <a:r>
              <a:rPr lang="en-US" sz="1000" dirty="0">
                <a:latin typeface="Gill Sans MT" panose="020B0502020104020203" pitchFamily="34" charset="0"/>
              </a:rPr>
              <a:t>-&gt;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VecshiftReg</a:t>
            </a:r>
            <a:r>
              <a:rPr lang="en-US" sz="1000" dirty="0">
                <a:latin typeface="Gill Sans MT" panose="020B0502020104020203" pitchFamily="34" charset="0"/>
              </a:rPr>
              <a:t> RTL Event handle called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Updated </a:t>
            </a:r>
            <a:r>
              <a:rPr lang="en-US" sz="1000" dirty="0" err="1">
                <a:latin typeface="Gill Sans MT" panose="020B0502020104020203" pitchFamily="34" charset="0"/>
              </a:rPr>
              <a:t>Rtl</a:t>
            </a:r>
            <a:r>
              <a:rPr lang="en-US" sz="1000" dirty="0">
                <a:latin typeface="Gill Sans MT" panose="020B0502020104020203" pitchFamily="34" charset="0"/>
              </a:rPr>
              <a:t> Params is: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-&gt;sim cycles: 4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</a:t>
            </a:r>
            <a:r>
              <a:rPr lang="en-US" sz="1000" dirty="0" err="1">
                <a:latin typeface="Gill Sans MT" panose="020B0502020104020203" pitchFamily="34" charset="0"/>
              </a:rPr>
              <a:t>inp</a:t>
            </a:r>
            <a:r>
              <a:rPr lang="en-US" sz="1000" dirty="0">
                <a:latin typeface="Gill Sans MT" panose="020B0502020104020203" pitchFamily="34" charset="0"/>
              </a:rPr>
              <a:t>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-&gt;update ctrl: 1</a:t>
            </a:r>
          </a:p>
          <a:p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0x0&lt;U1&gt;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0x1&lt;U1&gt;</a:t>
            </a:r>
            <a:r>
              <a:rPr lang="en-US" sz="1000" dirty="0" err="1">
                <a:latin typeface="Gill Sans MT" panose="020B0502020104020203" pitchFamily="34" charset="0"/>
              </a:rPr>
              <a:t>Rtlmodel</a:t>
            </a:r>
            <a:r>
              <a:rPr lang="en-US" sz="1000" dirty="0">
                <a:latin typeface="Gill Sans MT" panose="020B0502020104020203" pitchFamily="34" charset="0"/>
              </a:rPr>
              <a:t>-&gt;input sigs: 0x2&lt;U4&gt;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0x04&lt;U8&gt;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0x06&lt;U8&gt;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0x08&lt;U8&gt;</a:t>
            </a:r>
          </a:p>
          <a:p>
            <a:r>
              <a:rPr lang="en-US" sz="1000" b="1" dirty="0">
                <a:latin typeface="Gill Sans MT" panose="020B0502020104020203" pitchFamily="34" charset="0"/>
              </a:rPr>
              <a:t>io tot: 0x0a&lt;U8&gt;</a:t>
            </a:r>
            <a:r>
              <a:rPr lang="en-US" sz="1000" dirty="0" err="1">
                <a:latin typeface="Gill Sans MT" panose="020B0502020104020203" pitchFamily="34" charset="0"/>
              </a:rPr>
              <a:t>Rtlmodel-rtlaximodel</a:t>
            </a:r>
            <a:r>
              <a:rPr lang="en-US" sz="1000" dirty="0">
                <a:latin typeface="Gill Sans MT" panose="020B0502020104020203" pitchFamily="34" charset="0"/>
              </a:rPr>
              <a:t>-&gt; </a:t>
            </a:r>
            <a:r>
              <a:rPr lang="en-US" sz="1000" dirty="0" err="1">
                <a:latin typeface="Gill Sans MT" panose="020B0502020104020203" pitchFamily="34" charset="0"/>
              </a:rPr>
              <a:t>OKToEndSim</a:t>
            </a:r>
            <a:r>
              <a:rPr lang="en-US" sz="1000" dirty="0">
                <a:latin typeface="Gill Sans MT" panose="020B0502020104020203" pitchFamily="34" charset="0"/>
              </a:rPr>
              <a:t>, </a:t>
            </a:r>
            <a:r>
              <a:rPr lang="en-US" sz="1000" dirty="0" err="1">
                <a:latin typeface="Gill Sans MT" panose="020B0502020104020203" pitchFamily="34" charset="0"/>
              </a:rPr>
              <a:t>TickCount</a:t>
            </a:r>
            <a:r>
              <a:rPr lang="en-US" sz="1000" dirty="0">
                <a:latin typeface="Gill Sans MT" panose="020B0502020104020203" pitchFamily="34" charset="0"/>
              </a:rPr>
              <a:t> 4ArielComponent[arielcore.cc:1400:handleRtlAckEvent]</a:t>
            </a:r>
          </a:p>
          <a:p>
            <a:r>
              <a:rPr lang="en-US" sz="1000" dirty="0">
                <a:latin typeface="Gill Sans MT" panose="020B0502020104020203" pitchFamily="34" charset="0"/>
              </a:rPr>
              <a:t>Ariel received Event from RTL. Generating Read Request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C52F5A-86A1-BF58-D512-7A09EC88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05509"/>
            <a:ext cx="10058400" cy="8451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1F86B4-1A8A-DCFE-E5E7-BCB1589E1693}"/>
              </a:ext>
            </a:extLst>
          </p:cNvPr>
          <p:cNvSpPr txBox="1"/>
          <p:nvPr/>
        </p:nvSpPr>
        <p:spPr>
          <a:xfrm>
            <a:off x="5233820" y="6175606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10: Verilog test 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836A02-A9EC-D14C-F596-E8DC5097129D}"/>
              </a:ext>
            </a:extLst>
          </p:cNvPr>
          <p:cNvSpPr txBox="1"/>
          <p:nvPr/>
        </p:nvSpPr>
        <p:spPr>
          <a:xfrm>
            <a:off x="1193341" y="5018623"/>
            <a:ext cx="299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7: SST testbench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E35466-2EF8-0133-1027-D88221C4DF0E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70244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51B6-B180-CDD0-DFF5-93CE0B84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189703"/>
            <a:ext cx="10058400" cy="570225"/>
          </a:xfrm>
        </p:spPr>
        <p:txBody>
          <a:bodyPr/>
          <a:lstStyle/>
          <a:p>
            <a:r>
              <a:rPr lang="en-US" dirty="0"/>
              <a:t>Example 2: </a:t>
            </a:r>
            <a:r>
              <a:rPr lang="en-US" dirty="0" err="1"/>
              <a:t>Riscv</a:t>
            </a:r>
            <a:r>
              <a:rPr lang="en-US" dirty="0"/>
              <a:t>-Mini &amp; AXI handler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E248-EB55-DDCF-ABB7-4FAD4E9F4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pipeline">
            <a:extLst>
              <a:ext uri="{FF2B5EF4-FFF2-40B4-BE49-F238E27FC236}">
                <a16:creationId xmlns:a16="http://schemas.microsoft.com/office/drawing/2014/main" id="{CE9D78CA-E1AE-AEF7-B5E2-4626A081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80" y="1066697"/>
            <a:ext cx="7691122" cy="421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6CCB5-1183-6B5F-7528-97634D0AD4B2}"/>
              </a:ext>
            </a:extLst>
          </p:cNvPr>
          <p:cNvSpPr txBox="1"/>
          <p:nvPr/>
        </p:nvSpPr>
        <p:spPr>
          <a:xfrm>
            <a:off x="6722137" y="5512486"/>
            <a:ext cx="357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11: </a:t>
            </a:r>
            <a:r>
              <a:rPr lang="en-US" sz="1600" dirty="0" err="1">
                <a:latin typeface="Gill Sans MT" panose="020B0502020104020203" pitchFamily="34" charset="0"/>
              </a:rPr>
              <a:t>Riscv</a:t>
            </a:r>
            <a:r>
              <a:rPr lang="en-US" sz="1600" dirty="0">
                <a:latin typeface="Gill Sans MT" panose="020B0502020104020203" pitchFamily="34" charset="0"/>
              </a:rPr>
              <a:t>-Mini microarchitecture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011EE5-CB05-4013-BC7D-59B2DAA137A3}"/>
              </a:ext>
            </a:extLst>
          </p:cNvPr>
          <p:cNvSpPr txBox="1">
            <a:spLocks/>
          </p:cNvSpPr>
          <p:nvPr/>
        </p:nvSpPr>
        <p:spPr>
          <a:xfrm>
            <a:off x="720646" y="1066697"/>
            <a:ext cx="3282393" cy="50466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dirty="0">
                <a:latin typeface="Gill Sans MT" panose="020B0502020104020203" pitchFamily="34" charset="0"/>
              </a:rPr>
              <a:t>Riscv-Mini</a:t>
            </a:r>
            <a:r>
              <a:rPr lang="en-US" sz="1900" baseline="30000" dirty="0">
                <a:latin typeface="Gill Sans MT" panose="020B0502020104020203" pitchFamily="34" charset="0"/>
              </a:rPr>
              <a:t>3</a:t>
            </a:r>
            <a:r>
              <a:rPr lang="en-US" sz="1900" dirty="0">
                <a:latin typeface="Gill Sans MT" panose="020B0502020104020203" pitchFamily="34" charset="0"/>
              </a:rPr>
              <a:t> is a RISC-V 3-stage pipeline written in Chisel. </a:t>
            </a:r>
          </a:p>
          <a:p>
            <a:pPr algn="just"/>
            <a:r>
              <a:rPr lang="en-US" sz="1900" dirty="0">
                <a:latin typeface="Gill Sans MT" panose="020B0502020104020203" pitchFamily="34" charset="0"/>
              </a:rPr>
              <a:t>The package comes with a simple inbuilt memory manager. It loads the binary to the memory which has a fixed access latency of 1 cycle. </a:t>
            </a:r>
          </a:p>
          <a:p>
            <a:pPr algn="just"/>
            <a:r>
              <a:rPr lang="en-US" sz="1900" dirty="0">
                <a:latin typeface="Gill Sans MT" panose="020B0502020104020203" pitchFamily="34" charset="0"/>
              </a:rPr>
              <a:t>In this example, we replace the in-built memory manager with SST’s </a:t>
            </a:r>
            <a:r>
              <a:rPr lang="en-US" sz="1900" dirty="0" err="1">
                <a:latin typeface="Gill Sans MT" panose="020B0502020104020203" pitchFamily="34" charset="0"/>
              </a:rPr>
              <a:t>memhierarchy</a:t>
            </a:r>
            <a:r>
              <a:rPr lang="en-US" sz="1900" dirty="0">
                <a:latin typeface="Gill Sans MT" panose="020B0502020104020203" pitchFamily="34" charset="0"/>
              </a:rPr>
              <a:t> model. </a:t>
            </a:r>
          </a:p>
          <a:p>
            <a:pPr algn="just"/>
            <a:r>
              <a:rPr lang="en-US" sz="1900" dirty="0">
                <a:latin typeface="Gill Sans MT" panose="020B0502020104020203" pitchFamily="34" charset="0"/>
              </a:rPr>
              <a:t>The </a:t>
            </a:r>
            <a:r>
              <a:rPr lang="en-US" sz="1900" dirty="0" err="1">
                <a:latin typeface="Gill Sans MT" panose="020B0502020104020203" pitchFamily="34" charset="0"/>
              </a:rPr>
              <a:t>Riscv</a:t>
            </a:r>
            <a:r>
              <a:rPr lang="en-US" sz="1900" dirty="0">
                <a:latin typeface="Gill Sans MT" panose="020B0502020104020203" pitchFamily="34" charset="0"/>
              </a:rPr>
              <a:t>-Mini CPU interfaces with memory manager using AXI4. However, SST’s </a:t>
            </a:r>
            <a:r>
              <a:rPr lang="en-US" sz="1900" dirty="0" err="1">
                <a:latin typeface="Gill Sans MT" panose="020B0502020104020203" pitchFamily="34" charset="0"/>
              </a:rPr>
              <a:t>memhierarchy</a:t>
            </a:r>
            <a:r>
              <a:rPr lang="en-US" sz="1900" dirty="0">
                <a:latin typeface="Gill Sans MT" panose="020B0502020104020203" pitchFamily="34" charset="0"/>
              </a:rPr>
              <a:t> model doesn’t have an inbuilt AXI interface.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EEFCD-45F5-721D-9960-B149C87D56D3}"/>
              </a:ext>
            </a:extLst>
          </p:cNvPr>
          <p:cNvSpPr txBox="1"/>
          <p:nvPr/>
        </p:nvSpPr>
        <p:spPr>
          <a:xfrm>
            <a:off x="720647" y="6343675"/>
            <a:ext cx="482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3: </a:t>
            </a:r>
            <a:r>
              <a:rPr lang="en-US" sz="1200" dirty="0">
                <a:hlinkClick r:id="rId3"/>
              </a:rPr>
              <a:t>https://github.com/ucb-bar/riscv-mini </a:t>
            </a:r>
            <a:endParaRPr lang="en-US" sz="12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C8ADB9E-CD3A-5999-1850-076E7B3806F6}"/>
              </a:ext>
            </a:extLst>
          </p:cNvPr>
          <p:cNvSpPr txBox="1">
            <a:spLocks/>
          </p:cNvSpPr>
          <p:nvPr/>
        </p:nvSpPr>
        <p:spPr>
          <a:xfrm>
            <a:off x="6096000" y="4969653"/>
            <a:ext cx="4822804" cy="7163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9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602ED99-B973-2FEC-DDDA-AC95AF5DE40F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5705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51B6-B180-CDD0-DFF5-93CE0B84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189703"/>
            <a:ext cx="10058400" cy="570225"/>
          </a:xfrm>
        </p:spPr>
        <p:txBody>
          <a:bodyPr/>
          <a:lstStyle/>
          <a:p>
            <a:r>
              <a:rPr lang="en-US" dirty="0"/>
              <a:t>Example 2: </a:t>
            </a:r>
            <a:r>
              <a:rPr lang="en-US" dirty="0" err="1"/>
              <a:t>Riscv</a:t>
            </a:r>
            <a:r>
              <a:rPr lang="en-US" dirty="0"/>
              <a:t>-Mini &amp; AXI handler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FE248-EB55-DDCF-ABB7-4FAD4E9F4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91FD9-064B-6EAD-C6C4-DAE0D8B8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25" y="937172"/>
            <a:ext cx="6980633" cy="4547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00E8B-9471-AF16-FFCE-ECC3657565FC}"/>
              </a:ext>
            </a:extLst>
          </p:cNvPr>
          <p:cNvSpPr txBox="1"/>
          <p:nvPr/>
        </p:nvSpPr>
        <p:spPr>
          <a:xfrm>
            <a:off x="7365288" y="5517580"/>
            <a:ext cx="341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0"/>
              </a:rPr>
              <a:t>Figure 12:  AXI Handler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8C5A0FC-116F-B9B9-BA6F-E64FEFDECFF4}"/>
              </a:ext>
            </a:extLst>
          </p:cNvPr>
          <p:cNvSpPr txBox="1">
            <a:spLocks/>
          </p:cNvSpPr>
          <p:nvPr/>
        </p:nvSpPr>
        <p:spPr>
          <a:xfrm>
            <a:off x="720647" y="1011844"/>
            <a:ext cx="5783350" cy="5216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011EE5-CB05-4013-BC7D-59B2DAA137A3}"/>
              </a:ext>
            </a:extLst>
          </p:cNvPr>
          <p:cNvSpPr txBox="1">
            <a:spLocks/>
          </p:cNvSpPr>
          <p:nvPr/>
        </p:nvSpPr>
        <p:spPr>
          <a:xfrm>
            <a:off x="720647" y="1023550"/>
            <a:ext cx="3810713" cy="48108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dirty="0"/>
              <a:t>The AXI handler acts as a slave device which translates read/write requests received over AXI bus to SST events to read/write data from the </a:t>
            </a:r>
            <a:r>
              <a:rPr lang="en-US" sz="1900" dirty="0" err="1"/>
              <a:t>memhierarchy</a:t>
            </a:r>
            <a:r>
              <a:rPr lang="en-US" sz="1900" dirty="0"/>
              <a:t>. </a:t>
            </a:r>
          </a:p>
          <a:p>
            <a:pPr algn="just"/>
            <a:r>
              <a:rPr lang="en-US" sz="1900" dirty="0"/>
              <a:t>The AXI handler synchronizes the updating of bus signals and communicating SST events.  </a:t>
            </a:r>
          </a:p>
          <a:p>
            <a:pPr algn="just"/>
            <a:r>
              <a:rPr lang="en-US" sz="1900" dirty="0"/>
              <a:t>A benchmark (quick sort) is loaded to </a:t>
            </a:r>
            <a:r>
              <a:rPr lang="en-US" sz="1900" dirty="0" err="1"/>
              <a:t>memhierarchy</a:t>
            </a:r>
            <a:r>
              <a:rPr lang="en-US" sz="1900" dirty="0"/>
              <a:t> and executed on the </a:t>
            </a:r>
            <a:r>
              <a:rPr lang="en-US" sz="1900" dirty="0" err="1"/>
              <a:t>Riscv</a:t>
            </a:r>
            <a:r>
              <a:rPr lang="en-US" sz="1900" dirty="0"/>
              <a:t>-Mini CPU to analyze the IPC for different L1 cache configurations.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C8AE6A1-0048-0F71-9361-C1E52D700282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6044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64C1-A964-EBA9-F055-BAEAA67F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68" y="162749"/>
            <a:ext cx="10252151" cy="570225"/>
          </a:xfrm>
        </p:spPr>
        <p:txBody>
          <a:bodyPr/>
          <a:lstStyle/>
          <a:p>
            <a:r>
              <a:rPr lang="en-US" dirty="0"/>
              <a:t>Design space exploration of L1 cache with </a:t>
            </a:r>
            <a:r>
              <a:rPr lang="en-US" dirty="0" err="1"/>
              <a:t>Riscv</a:t>
            </a:r>
            <a:r>
              <a:rPr lang="en-US" dirty="0"/>
              <a:t>-Mini CPU RTL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65B36-E50E-A25C-4583-672D46E5A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6635E3-C560-A9EB-9D9C-A9C25625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8" y="1107694"/>
            <a:ext cx="3231592" cy="2110700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1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2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2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1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5E99425-4550-2CA5-3F02-3A136B8DDBC4}"/>
              </a:ext>
            </a:extLst>
          </p:cNvPr>
          <p:cNvGraphicFramePr>
            <a:graphicFrameLocks/>
          </p:cNvGraphicFramePr>
          <p:nvPr/>
        </p:nvGraphicFramePr>
        <p:xfrm>
          <a:off x="6238240" y="1495150"/>
          <a:ext cx="5469412" cy="357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6C9AD4A-1CB3-43A5-1ECD-29CE7D28E2B3}"/>
              </a:ext>
            </a:extLst>
          </p:cNvPr>
          <p:cNvSpPr txBox="1">
            <a:spLocks/>
          </p:cNvSpPr>
          <p:nvPr/>
        </p:nvSpPr>
        <p:spPr>
          <a:xfrm>
            <a:off x="484348" y="3429000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2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32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5F5320A-9871-F5DC-2677-D697133762CD}"/>
              </a:ext>
            </a:extLst>
          </p:cNvPr>
          <p:cNvSpPr txBox="1">
            <a:spLocks/>
          </p:cNvSpPr>
          <p:nvPr/>
        </p:nvSpPr>
        <p:spPr>
          <a:xfrm>
            <a:off x="3510552" y="1107694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3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64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8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6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A1934E6-5FF4-8086-24F9-240CD62E8244}"/>
              </a:ext>
            </a:extLst>
          </p:cNvPr>
          <p:cNvSpPr txBox="1">
            <a:spLocks/>
          </p:cNvSpPr>
          <p:nvPr/>
        </p:nvSpPr>
        <p:spPr>
          <a:xfrm>
            <a:off x="3510552" y="3397610"/>
            <a:ext cx="3231592" cy="21107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Config 4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size : 128 KB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type : inclusive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coherence protocol : MSI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replacement policy : </a:t>
            </a:r>
            <a:r>
              <a:rPr lang="en-US" sz="1600" dirty="0" err="1"/>
              <a:t>lru</a:t>
            </a:r>
            <a:endParaRPr lang="en-US" sz="1600" dirty="0"/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associativity : 16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access latency cycles : 8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cache line size : 64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036C14C-4F39-F84B-4B17-1563D96325BE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40662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052B-9C78-D806-033C-A1BE7BF8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E678A-B9ED-03FB-04D6-E7FC695E9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30A58-CA21-D272-B19C-63AF0D233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/>
              <a:t>Sandia National Laboratories</a:t>
            </a:r>
          </a:p>
          <a:p>
            <a:pPr lvl="1"/>
            <a:r>
              <a:rPr lang="en-US" sz="2000" dirty="0"/>
              <a:t>C. Hughes, A. Rodrigues, G.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Voskuilen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K. S.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Hemmert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S. D. Hammond, B. Feinberg</a:t>
            </a:r>
          </a:p>
          <a:p>
            <a:pPr marL="546100" lvl="1" indent="0">
              <a:buNone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	Center for Computing Research</a:t>
            </a:r>
          </a:p>
          <a:p>
            <a:pPr marL="546100" lvl="1" indent="0">
              <a:buNone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	{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chughes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afrodi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grvosku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kshemme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sdhammo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bfeinbe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}@sandia.gov</a:t>
            </a:r>
          </a:p>
          <a:p>
            <a:pPr marL="546100" lvl="1" indent="0">
              <a:buNone/>
            </a:pPr>
            <a:endParaRPr lang="en-US" sz="2200" dirty="0"/>
          </a:p>
          <a:p>
            <a:r>
              <a:rPr lang="en-US" sz="2600" dirty="0"/>
              <a:t>North Carolina State University</a:t>
            </a:r>
            <a:endParaRPr lang="en-US" sz="26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S. K. Chunduru, S. </a:t>
            </a:r>
            <a:r>
              <a:rPr 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Nema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M. Ambati, R. Razdan, J. Kirschner, D. Adak, H. Lee, A. </a:t>
            </a:r>
            <a:r>
              <a:rPr lang="en-US" sz="2000" dirty="0" err="1">
                <a:solidFill>
                  <a:srgbClr val="1F2328"/>
                </a:solidFill>
                <a:latin typeface="-apple-system"/>
              </a:rPr>
              <a:t>Awad</a:t>
            </a:r>
            <a:endParaRPr lang="en-US" sz="2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46100" lvl="1" indent="0">
              <a:buNone/>
            </a:pPr>
            <a:r>
              <a:rPr lang="en-US" sz="2000" dirty="0"/>
              <a:t>	Secure and Advanced Computer Architecture Lab</a:t>
            </a:r>
          </a:p>
          <a:p>
            <a:pPr marL="546100" lvl="1" indent="0">
              <a:buNone/>
            </a:pPr>
            <a:r>
              <a:rPr lang="en-US" sz="2000" dirty="0"/>
              <a:t>	{schundu2, </a:t>
            </a:r>
            <a:r>
              <a:rPr lang="en-US" sz="2000" dirty="0" err="1"/>
              <a:t>snema</a:t>
            </a:r>
            <a:r>
              <a:rPr lang="en-US" sz="2000" dirty="0"/>
              <a:t>, </a:t>
            </a:r>
            <a:r>
              <a:rPr lang="en-US" sz="2000" dirty="0" err="1"/>
              <a:t>mambati</a:t>
            </a:r>
            <a:r>
              <a:rPr lang="en-US" sz="2000" dirty="0"/>
              <a:t>, rrazdan2, </a:t>
            </a:r>
            <a:r>
              <a:rPr lang="en-US" sz="2000" dirty="0" err="1"/>
              <a:t>dadak</a:t>
            </a:r>
            <a:r>
              <a:rPr lang="en-US" sz="2000" dirty="0"/>
              <a:t>, </a:t>
            </a:r>
            <a:r>
              <a:rPr lang="en-US" sz="2000" dirty="0" err="1"/>
              <a:t>hyokeun_lee</a:t>
            </a:r>
            <a:r>
              <a:rPr lang="en-US" sz="2000" dirty="0"/>
              <a:t>, </a:t>
            </a:r>
            <a:r>
              <a:rPr lang="en-US" sz="2000" dirty="0" err="1"/>
              <a:t>jkirsch</a:t>
            </a:r>
            <a:r>
              <a:rPr lang="en-US" sz="2000" dirty="0"/>
              <a:t>, </a:t>
            </a:r>
            <a:r>
              <a:rPr lang="en-US" sz="2000" dirty="0" err="1"/>
              <a:t>ajawad</a:t>
            </a:r>
            <a:r>
              <a:rPr lang="en-US" sz="2000" dirty="0"/>
              <a:t>}@ncsu.edu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361DED7-E426-34EE-A264-25D1BCA235AD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5951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6206-9804-D2D5-768C-0FB15B39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644" y="3126423"/>
            <a:ext cx="2032712" cy="6051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C4DF-AAEB-A2CB-6680-1B705C097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3BEC04-C2E2-742E-203A-723F806B4630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  <p:extLst>
      <p:ext uri="{BB962C8B-B14F-4D97-AF65-F5344CB8AC3E}">
        <p14:creationId xmlns:p14="http://schemas.microsoft.com/office/powerpoint/2010/main" val="1674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f92f9289f_0_304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206" name="Google Shape;206;g22f92f9289f_0_304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g22f92f9289f_0_304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  <p:pic>
        <p:nvPicPr>
          <p:cNvPr id="208" name="Google Shape;208;g22f92f9289f_0_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6648" y="1541563"/>
            <a:ext cx="8432507" cy="230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f92f9289f_0_3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5330" y="2994254"/>
            <a:ext cx="1570725" cy="8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2f92f9289f_0_304"/>
          <p:cNvSpPr/>
          <p:nvPr/>
        </p:nvSpPr>
        <p:spPr>
          <a:xfrm>
            <a:off x="1635739" y="1467845"/>
            <a:ext cx="1874055" cy="1226701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 HDLs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2f92f9289f_0_304"/>
          <p:cNvSpPr/>
          <p:nvPr/>
        </p:nvSpPr>
        <p:spPr>
          <a:xfrm>
            <a:off x="3652900" y="1487410"/>
            <a:ext cx="4712955" cy="1207137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2f92f9289f_0_304"/>
          <p:cNvSpPr/>
          <p:nvPr/>
        </p:nvSpPr>
        <p:spPr>
          <a:xfrm>
            <a:off x="8616055" y="1437462"/>
            <a:ext cx="1923300" cy="1281900"/>
          </a:xfrm>
          <a:prstGeom prst="roundRect">
            <a:avLst>
              <a:gd name="adj" fmla="val 16667"/>
            </a:avLst>
          </a:prstGeom>
          <a:solidFill>
            <a:srgbClr val="C5D8F1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Generated C-model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2f92f9289f_0_304"/>
          <p:cNvSpPr/>
          <p:nvPr/>
        </p:nvSpPr>
        <p:spPr>
          <a:xfrm>
            <a:off x="4293439" y="2891590"/>
            <a:ext cx="1923300" cy="1281900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Integrable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2f92f9289f_0_304"/>
          <p:cNvSpPr/>
          <p:nvPr/>
        </p:nvSpPr>
        <p:spPr>
          <a:xfrm>
            <a:off x="1723553" y="2856321"/>
            <a:ext cx="1923300" cy="1226700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2f92f9289f_0_30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16" name="Google Shape;216;g22f92f9289f_0_304"/>
          <p:cNvSpPr txBox="1"/>
          <p:nvPr/>
        </p:nvSpPr>
        <p:spPr>
          <a:xfrm>
            <a:off x="1093253" y="4406664"/>
            <a:ext cx="968579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HDL → FIRRTL → ESSENT → </a:t>
            </a:r>
            <a:r>
              <a:rPr lang="en-US" sz="2400" b="1" i="0" u="sng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Parser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SST</a:t>
            </a:r>
            <a:endParaRPr dirty="0"/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Goals:	</a:t>
            </a:r>
            <a:endParaRPr lang="en-US" dirty="0">
              <a:ea typeface="Open Sans"/>
            </a:endParaRPr>
          </a:p>
          <a:p>
            <a:pPr marL="720000" lvl="8" indent="-285750"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several types of Low-level IPs</a:t>
            </a:r>
            <a:endParaRPr dirty="0"/>
          </a:p>
          <a:p>
            <a:pPr marL="72000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Easy, customizable workflow</a:t>
            </a:r>
            <a:endParaRPr dirty="0"/>
          </a:p>
          <a:p>
            <a:pPr marL="285750" marR="0" lvl="8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Overview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E2100"/>
                </a:solidFill>
              </a:rPr>
              <a:t>Motivation</a:t>
            </a:r>
            <a:endParaRPr sz="2800" b="1">
              <a:solidFill>
                <a:srgbClr val="7E2100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Framework Highlight</a:t>
            </a:r>
            <a:endParaRPr sz="2800" b="1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Parser</a:t>
            </a:r>
            <a:endParaRPr sz="2800" b="1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Handlers</a:t>
            </a:r>
            <a:endParaRPr sz="2800" b="1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Summary</a:t>
            </a:r>
            <a:endParaRPr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Future Work	</a:t>
            </a:r>
            <a:r>
              <a:rPr lang="en-US" b="1">
                <a:solidFill>
                  <a:schemeClr val="accent4"/>
                </a:solidFill>
              </a:rPr>
              <a:t>	</a:t>
            </a:r>
            <a:r>
              <a:rPr lang="en-US"/>
              <a:t>		</a:t>
            </a:r>
            <a:endParaRPr i="1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5194" y="1893165"/>
            <a:ext cx="5061644" cy="412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30975" y="1218936"/>
            <a:ext cx="2791487" cy="438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0992" y="1218936"/>
            <a:ext cx="2791488" cy="44669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484348" y="1891806"/>
            <a:ext cx="861580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impact on system level behavior with realistic cycle-accurate low level IP model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impact of system level changes on external IP integrated with SST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Extensibility to an extent that full system is modelled through only realistic IPs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9658516" y="5653024"/>
            <a:ext cx="153640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SST system simulation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65194" y="1895883"/>
            <a:ext cx="5061644" cy="411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5194" y="1894524"/>
            <a:ext cx="5061644" cy="41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6364549" y="4429751"/>
            <a:ext cx="735290" cy="2922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66092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4252989" y="2739729"/>
            <a:ext cx="150019" cy="4300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5299380" y="2769324"/>
            <a:ext cx="150019" cy="4300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3378154" y="2770082"/>
            <a:ext cx="8464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External 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65178" y="1753582"/>
            <a:ext cx="5061643" cy="35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663530" y="159812"/>
            <a:ext cx="10058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Why ERAS ?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1540B05B-9B42-4E47-10DC-406F8601D7E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86187" y="6527282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ISPASS 2023 TUTORIAL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Why ERAS ?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2930998" y="2640819"/>
            <a:ext cx="1613400" cy="16521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189148" y="3266769"/>
            <a:ext cx="10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RTL Model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086" y="2208157"/>
            <a:ext cx="4019012" cy="24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2113" y="2499457"/>
            <a:ext cx="3292601" cy="213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9"/>
          <p:cNvCxnSpPr/>
          <p:nvPr/>
        </p:nvCxnSpPr>
        <p:spPr>
          <a:xfrm>
            <a:off x="2735686" y="31377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3677911" y="31377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4503986" y="31377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2361286" y="37056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3238961" y="37056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4052311" y="37248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4910636" y="3705669"/>
            <a:ext cx="374400" cy="7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9"/>
          <p:cNvSpPr/>
          <p:nvPr/>
        </p:nvSpPr>
        <p:spPr>
          <a:xfrm>
            <a:off x="2569315" y="2337077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2579874" y="2412673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3545030" y="2345241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3528830" y="2412673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4352486" y="2353951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352486" y="2431081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2193586" y="3887453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2187386" y="3955545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3016586" y="3896057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3016586" y="3955545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3845786" y="3896057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845786" y="3955545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4741486" y="3907183"/>
            <a:ext cx="709800" cy="606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4754474" y="3959200"/>
            <a:ext cx="7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SST 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405461" y="3295719"/>
            <a:ext cx="2879575" cy="323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2567986" y="3295719"/>
            <a:ext cx="244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	SST Component</a:t>
            </a:r>
            <a:endParaRPr sz="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4609092" y="2836324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800665" y="2828370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4992386" y="3917631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4106746" y="3891125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3315828" y="3905022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454067" y="3896057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835862" y="2811919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2808640" y="3320606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3337338" y="3483708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4985396" y="3503843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4598742" y="3296558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2498407" y="3483708"/>
            <a:ext cx="204600" cy="12542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666431" y="1887623"/>
            <a:ext cx="7675109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impact on system level behavior with realistic cycle-accurate low level IP model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impact of system level changes on external IP integrated with SST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Extensibility to an extent that full system is modelled through only realistic IPs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200;p2">
            <a:extLst>
              <a:ext uri="{FF2B5EF4-FFF2-40B4-BE49-F238E27FC236}">
                <a16:creationId xmlns:a16="http://schemas.microsoft.com/office/drawing/2014/main" id="{E52A1856-1F23-E844-CE53-2F44F002F8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ISPASS 2023 TUTORIAL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7F7F7F"/>
                </a:solidFill>
              </a:rPr>
              <a:t>Overview</a:t>
            </a:r>
            <a:endParaRPr sz="2800" b="1" dirty="0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7F7F7F"/>
                </a:solidFill>
              </a:rPr>
              <a:t>Motivation</a:t>
            </a:r>
            <a:endParaRPr sz="2800" b="1" dirty="0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7E2100"/>
                </a:solidFill>
              </a:rPr>
              <a:t>Framework Highlight</a:t>
            </a:r>
            <a:endParaRPr sz="2800" b="1" dirty="0">
              <a:solidFill>
                <a:srgbClr val="7E2100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Parser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Handlers</a:t>
            </a:r>
            <a:endParaRPr sz="2800" b="1" dirty="0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Summary</a:t>
            </a:r>
            <a:endParaRPr dirty="0"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 dirty="0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 dirty="0">
                <a:solidFill>
                  <a:srgbClr val="888888"/>
                </a:solidFill>
              </a:rPr>
              <a:t>Future Work	</a:t>
            </a:r>
            <a:r>
              <a:rPr lang="en-US" b="1" dirty="0">
                <a:solidFill>
                  <a:schemeClr val="accent4"/>
                </a:solidFill>
              </a:rPr>
              <a:t>	</a:t>
            </a:r>
            <a:r>
              <a:rPr lang="en-US" dirty="0"/>
              <a:t>		</a:t>
            </a:r>
            <a:endParaRPr i="1" dirty="0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ftr" idx="11"/>
          </p:nvPr>
        </p:nvSpPr>
        <p:spPr>
          <a:xfrm>
            <a:off x="3686187" y="651639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ISPASS 2023 TUTORIAL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Framework Highlight</a:t>
            </a: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658125" y="1094154"/>
            <a:ext cx="11244706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Designer provides necessary information to the Parser</a:t>
            </a:r>
            <a:endParaRPr dirty="0"/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Parser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interprets the information and invoke necessary blocks of the generic component, referred as 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Osseus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to integrate the C-model with SST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BDB4AF-59F5-7982-3602-04B88DC6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05" y="2737837"/>
            <a:ext cx="5928189" cy="39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BAA5D-AEA5-2869-1058-69B091A7425F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64951" y="445603"/>
            <a:ext cx="4193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586272" y="1435570"/>
            <a:ext cx="11022600" cy="5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Overview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990000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Motivation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F7F7F"/>
                </a:solidFill>
              </a:rPr>
              <a:t>Framework Highlight</a:t>
            </a:r>
            <a:endParaRPr sz="2800" b="1">
              <a:solidFill>
                <a:srgbClr val="7F7F7F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7E2100"/>
                </a:solidFill>
              </a:rPr>
              <a:t>Parser</a:t>
            </a:r>
            <a:endParaRPr sz="2800" b="1">
              <a:solidFill>
                <a:srgbClr val="7E2100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664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Handlers</a:t>
            </a:r>
            <a:endParaRPr sz="2800" b="1">
              <a:solidFill>
                <a:srgbClr val="888888"/>
              </a:solidFill>
            </a:endParaRPr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Summary</a:t>
            </a:r>
            <a:endParaRPr/>
          </a:p>
          <a:p>
            <a:pPr marL="9143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None/>
            </a:pPr>
            <a:endParaRPr sz="2800" b="1">
              <a:solidFill>
                <a:srgbClr val="888888"/>
              </a:solidFill>
            </a:endParaRPr>
          </a:p>
          <a:p>
            <a:pPr marL="91436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92664"/>
              <a:buFont typeface="Gill Sans"/>
              <a:buChar char="◦"/>
            </a:pPr>
            <a:r>
              <a:rPr lang="en-US" sz="2800" b="1">
                <a:solidFill>
                  <a:srgbClr val="888888"/>
                </a:solidFill>
              </a:rPr>
              <a:t>Future Work	</a:t>
            </a:r>
            <a:r>
              <a:rPr lang="en-US" b="1">
                <a:solidFill>
                  <a:schemeClr val="accent4"/>
                </a:solidFill>
              </a:rPr>
              <a:t>	</a:t>
            </a:r>
            <a:r>
              <a:rPr lang="en-US"/>
              <a:t>		</a:t>
            </a:r>
            <a:endParaRPr i="1"/>
          </a:p>
          <a:p>
            <a:pPr marL="201159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0E688E0-3497-2585-AA98-C1E2FEA79920}"/>
              </a:ext>
            </a:extLst>
          </p:cNvPr>
          <p:cNvSpPr txBox="1">
            <a:spLocks/>
          </p:cNvSpPr>
          <p:nvPr/>
        </p:nvSpPr>
        <p:spPr>
          <a:xfrm>
            <a:off x="3684598" y="651639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ISPASS 2023 Tutorial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1668</Words>
  <Application>Microsoft Office PowerPoint</Application>
  <PresentationFormat>Widescreen</PresentationFormat>
  <Paragraphs>343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-apple-system</vt:lpstr>
      <vt:lpstr>Arial</vt:lpstr>
      <vt:lpstr>Calibri</vt:lpstr>
      <vt:lpstr>Gill Sans</vt:lpstr>
      <vt:lpstr>Gill Sans MT</vt:lpstr>
      <vt:lpstr>NTR</vt:lpstr>
      <vt:lpstr>Open Sans</vt:lpstr>
      <vt:lpstr>System Font Regular</vt:lpstr>
      <vt:lpstr>Times New Roman</vt:lpstr>
      <vt:lpstr>Trebuchet MS</vt:lpstr>
      <vt:lpstr>Sandia Theme 1</vt:lpstr>
      <vt:lpstr>ERAS: Enabling Integration of Real-World Intellectual Properties in Architectural Simulators</vt:lpstr>
      <vt:lpstr>Outline</vt:lpstr>
      <vt:lpstr>Overview</vt:lpstr>
      <vt:lpstr>Outline</vt:lpstr>
      <vt:lpstr>Why ERAS ?</vt:lpstr>
      <vt:lpstr>Why ERAS ?</vt:lpstr>
      <vt:lpstr>Outline</vt:lpstr>
      <vt:lpstr>Framework Highlight</vt:lpstr>
      <vt:lpstr>Outline</vt:lpstr>
      <vt:lpstr>PowerPoint Presentation</vt:lpstr>
      <vt:lpstr>Input Stimulus</vt:lpstr>
      <vt:lpstr>Outline</vt:lpstr>
      <vt:lpstr>Handlers</vt:lpstr>
      <vt:lpstr>Outline</vt:lpstr>
      <vt:lpstr>Summary</vt:lpstr>
      <vt:lpstr>Outline</vt:lpstr>
      <vt:lpstr>Future Work</vt:lpstr>
      <vt:lpstr>Demo</vt:lpstr>
      <vt:lpstr>Example 1: Workflow and test setup</vt:lpstr>
      <vt:lpstr>Example 1: Counter circuit</vt:lpstr>
      <vt:lpstr>Example 1: Test bench in Verilog and SST</vt:lpstr>
      <vt:lpstr>Example 2: Riscv-Mini &amp; AXI handler</vt:lpstr>
      <vt:lpstr>Example 2: Riscv-Mini &amp; AXI handler (cont’d)</vt:lpstr>
      <vt:lpstr>Design space exploration of L1 cache with Riscv-Mini CPU RTL</vt:lpstr>
      <vt:lpstr>Contributors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ERAS: Enabling Integration of Real-World Intellectual Properties in Architectural Simulators</dc:title>
  <dc:creator>Shiva Kaushik</dc:creator>
  <cp:lastModifiedBy>Hughes, Clayton</cp:lastModifiedBy>
  <cp:revision>55</cp:revision>
  <dcterms:created xsi:type="dcterms:W3CDTF">2023-04-15T22:29:34Z</dcterms:created>
  <dcterms:modified xsi:type="dcterms:W3CDTF">2023-04-20T14:34:00Z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42314e-0df4-4b58-84bf-38bed6170a0f_Enabled">
    <vt:lpwstr>true</vt:lpwstr>
  </property>
  <property fmtid="{D5CDD505-2E9C-101B-9397-08002B2CF9AE}" pid="3" name="MSIP_Label_4342314e-0df4-4b58-84bf-38bed6170a0f_SetDate">
    <vt:lpwstr>2023-04-18T12:10:53Z</vt:lpwstr>
  </property>
  <property fmtid="{D5CDD505-2E9C-101B-9397-08002B2CF9AE}" pid="4" name="MSIP_Label_4342314e-0df4-4b58-84bf-38bed6170a0f_Method">
    <vt:lpwstr>Standard</vt:lpwstr>
  </property>
  <property fmtid="{D5CDD505-2E9C-101B-9397-08002B2CF9AE}" pid="5" name="MSIP_Label_4342314e-0df4-4b58-84bf-38bed6170a0f_Name">
    <vt:lpwstr>General</vt:lpwstr>
  </property>
  <property fmtid="{D5CDD505-2E9C-101B-9397-08002B2CF9AE}" pid="6" name="MSIP_Label_4342314e-0df4-4b58-84bf-38bed6170a0f_SiteId">
    <vt:lpwstr>3dd8961f-e488-4e60-8e11-a82d994e183d</vt:lpwstr>
  </property>
  <property fmtid="{D5CDD505-2E9C-101B-9397-08002B2CF9AE}" pid="7" name="MSIP_Label_4342314e-0df4-4b58-84bf-38bed6170a0f_ActionId">
    <vt:lpwstr>70f28c83-23e9-40d6-8883-f5f640b8b0c6</vt:lpwstr>
  </property>
  <property fmtid="{D5CDD505-2E9C-101B-9397-08002B2CF9AE}" pid="8" name="MSIP_Label_4342314e-0df4-4b58-84bf-38bed6170a0f_ContentBits">
    <vt:lpwstr>1</vt:lpwstr>
  </property>
  <property fmtid="{D5CDD505-2E9C-101B-9397-08002B2CF9AE}" pid="9" name="ClassificationContentMarkingHeaderLocations">
    <vt:lpwstr>Sandia Theme 1:3</vt:lpwstr>
  </property>
  <property fmtid="{D5CDD505-2E9C-101B-9397-08002B2CF9AE}" pid="10" name="ClassificationContentMarkingHeaderText">
    <vt:lpwstr>[AMD Official Use Only - General]</vt:lpwstr>
  </property>
</Properties>
</file>